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14" r:id="rId1"/>
  </p:sldMasterIdLst>
  <p:notesMasterIdLst>
    <p:notesMasterId r:id="rId10"/>
  </p:notesMasterIdLst>
  <p:sldIdLst>
    <p:sldId id="264" r:id="rId2"/>
    <p:sldId id="256" r:id="rId3"/>
    <p:sldId id="257" r:id="rId4"/>
    <p:sldId id="258" r:id="rId5"/>
    <p:sldId id="259" r:id="rId6"/>
    <p:sldId id="260" r:id="rId7"/>
    <p:sldId id="263" r:id="rId8"/>
    <p:sldId id="262"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1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79" autoAdjust="0"/>
    <p:restoredTop sz="83960" autoAdjust="0"/>
  </p:normalViewPr>
  <p:slideViewPr>
    <p:cSldViewPr>
      <p:cViewPr varScale="1">
        <p:scale>
          <a:sx n="72" d="100"/>
          <a:sy n="72" d="100"/>
        </p:scale>
        <p:origin x="1795"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369FB5F8-26B2-4DEB-8302-077E9FEDC839}" type="datetimeFigureOut">
              <a:rPr lang="en-US" smtClean="0"/>
              <a:t>11/27/2019</a:t>
            </a:fld>
            <a:endParaRPr lang="en-US"/>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C11AB3DC-4B9D-422C-98E2-8C51F56C680D}" type="slidenum">
              <a:rPr lang="en-US" smtClean="0"/>
              <a:t>‹#›</a:t>
            </a:fld>
            <a:endParaRPr lang="en-US"/>
          </a:p>
        </p:txBody>
      </p:sp>
    </p:spTree>
    <p:extLst>
      <p:ext uri="{BB962C8B-B14F-4D97-AF65-F5344CB8AC3E}">
        <p14:creationId xmlns:p14="http://schemas.microsoft.com/office/powerpoint/2010/main" val="3334230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רשימת משחקים: </a:t>
            </a:r>
            <a:endParaRPr lang="en-US" dirty="0"/>
          </a:p>
          <a:p>
            <a:r>
              <a:rPr lang="he-IL" dirty="0"/>
              <a:t>כמו</a:t>
            </a:r>
            <a:r>
              <a:rPr lang="en-US" dirty="0"/>
              <a:t>chicken </a:t>
            </a:r>
            <a:r>
              <a:rPr lang="en-US" dirty="0" err="1"/>
              <a:t>invadors</a:t>
            </a:r>
            <a:r>
              <a:rPr lang="en-US" dirty="0"/>
              <a:t> </a:t>
            </a:r>
            <a:r>
              <a:rPr lang="he-IL" dirty="0"/>
              <a:t> - רק בשילוב של </a:t>
            </a:r>
            <a:r>
              <a:rPr lang="en-US" dirty="0"/>
              <a:t>Star wars</a:t>
            </a:r>
            <a:r>
              <a:rPr lang="he-IL" dirty="0"/>
              <a:t> -&gt; </a:t>
            </a:r>
            <a:r>
              <a:rPr lang="en-US" dirty="0"/>
              <a:t>return of the chicken</a:t>
            </a:r>
          </a:p>
          <a:p>
            <a:endParaRPr lang="en-US" dirty="0"/>
          </a:p>
        </p:txBody>
      </p:sp>
      <p:sp>
        <p:nvSpPr>
          <p:cNvPr id="4" name="מציין מיקום של מספר שקופית 3"/>
          <p:cNvSpPr>
            <a:spLocks noGrp="1"/>
          </p:cNvSpPr>
          <p:nvPr>
            <p:ph type="sldNum" sz="quarter" idx="5"/>
          </p:nvPr>
        </p:nvSpPr>
        <p:spPr/>
        <p:txBody>
          <a:bodyPr/>
          <a:lstStyle/>
          <a:p>
            <a:fld id="{C11AB3DC-4B9D-422C-98E2-8C51F56C680D}" type="slidenum">
              <a:rPr lang="en-US" smtClean="0"/>
              <a:t>2</a:t>
            </a:fld>
            <a:endParaRPr lang="en-US"/>
          </a:p>
        </p:txBody>
      </p:sp>
    </p:spTree>
    <p:extLst>
      <p:ext uri="{BB962C8B-B14F-4D97-AF65-F5344CB8AC3E}">
        <p14:creationId xmlns:p14="http://schemas.microsoft.com/office/powerpoint/2010/main" val="27367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C11AB3DC-4B9D-422C-98E2-8C51F56C680D}" type="slidenum">
              <a:rPr lang="en-US" smtClean="0"/>
              <a:t>8</a:t>
            </a:fld>
            <a:endParaRPr lang="en-US"/>
          </a:p>
        </p:txBody>
      </p:sp>
    </p:spTree>
    <p:extLst>
      <p:ext uri="{BB962C8B-B14F-4D97-AF65-F5344CB8AC3E}">
        <p14:creationId xmlns:p14="http://schemas.microsoft.com/office/powerpoint/2010/main" val="2598775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a:xfrm>
            <a:off x="2743973" y="5870576"/>
            <a:ext cx="3932137" cy="377825"/>
          </a:xfrm>
        </p:spPr>
        <p:txBody>
          <a:bodyPr/>
          <a:lstStyle/>
          <a:p>
            <a:endParaRPr lang="he-IL"/>
          </a:p>
        </p:txBody>
      </p:sp>
      <p:sp>
        <p:nvSpPr>
          <p:cNvPr id="6" name="Slide Number Placeholder 5"/>
          <p:cNvSpPr>
            <a:spLocks noGrp="1"/>
          </p:cNvSpPr>
          <p:nvPr>
            <p:ph type="sldNum" sz="quarter" idx="12"/>
          </p:nvPr>
        </p:nvSpPr>
        <p:spPr>
          <a:xfrm>
            <a:off x="8040685" y="5870576"/>
            <a:ext cx="417516" cy="377825"/>
          </a:xfrm>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406658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he-IL"/>
              <a:t>לחץ על הסמל כדי להוסיף תמונה</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4068068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831998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extBox 11"/>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6"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345966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3703582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2" name="TextBox 11"/>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1045455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3490863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3853609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376182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1190951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2241252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7785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3948506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1974494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14739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621858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he-IL"/>
              <a:t>לחץ על הסמל כדי להוסיף תמונה</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B83D242-56CE-446B-B3E4-E5B737338C50}" type="datetimeFigureOut">
              <a:rPr lang="he-IL" smtClean="0"/>
              <a:t>כ"ט/חשון/תש"פ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365B6037-2FC9-452F-8045-24A2048A19F8}" type="slidenum">
              <a:rPr lang="he-IL" smtClean="0"/>
              <a:t>‹#›</a:t>
            </a:fld>
            <a:endParaRPr lang="he-IL"/>
          </a:p>
        </p:txBody>
      </p:sp>
    </p:spTree>
    <p:extLst>
      <p:ext uri="{BB962C8B-B14F-4D97-AF65-F5344CB8AC3E}">
        <p14:creationId xmlns:p14="http://schemas.microsoft.com/office/powerpoint/2010/main" val="39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B83D242-56CE-446B-B3E4-E5B737338C50}" type="datetimeFigureOut">
              <a:rPr lang="he-IL" smtClean="0"/>
              <a:t>כ"ט/חשון/תש"פ</a:t>
            </a:fld>
            <a:endParaRPr lang="he-IL"/>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he-IL"/>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5B6037-2FC9-452F-8045-24A2048A19F8}" type="slidenum">
              <a:rPr lang="he-IL" smtClean="0"/>
              <a:t>‹#›</a:t>
            </a:fld>
            <a:endParaRPr lang="he-IL"/>
          </a:p>
        </p:txBody>
      </p:sp>
    </p:spTree>
    <p:extLst>
      <p:ext uri="{BB962C8B-B14F-4D97-AF65-F5344CB8AC3E}">
        <p14:creationId xmlns:p14="http://schemas.microsoft.com/office/powerpoint/2010/main" val="38848930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B136FD-DE96-4646-8F8D-B6E0B8C1DF04}"/>
              </a:ext>
            </a:extLst>
          </p:cNvPr>
          <p:cNvSpPr>
            <a:spLocks noGrp="1"/>
          </p:cNvSpPr>
          <p:nvPr>
            <p:ph type="title"/>
          </p:nvPr>
        </p:nvSpPr>
        <p:spPr/>
        <p:txBody>
          <a:bodyPr/>
          <a:lstStyle/>
          <a:p>
            <a:endParaRPr lang="en-US"/>
          </a:p>
        </p:txBody>
      </p:sp>
      <p:sp>
        <p:nvSpPr>
          <p:cNvPr id="3" name="מציין מיקום תוכן 2">
            <a:extLst>
              <a:ext uri="{FF2B5EF4-FFF2-40B4-BE49-F238E27FC236}">
                <a16:creationId xmlns:a16="http://schemas.microsoft.com/office/drawing/2014/main" id="{A29CAF29-2679-4779-B8B4-FFE4F72AEDC8}"/>
              </a:ext>
            </a:extLst>
          </p:cNvPr>
          <p:cNvSpPr>
            <a:spLocks noGrp="1"/>
          </p:cNvSpPr>
          <p:nvPr>
            <p:ph idx="1"/>
          </p:nvPr>
        </p:nvSpPr>
        <p:spPr/>
        <p:txBody>
          <a:bodyPr/>
          <a:lstStyle/>
          <a:p>
            <a:endParaRPr lang="en-US"/>
          </a:p>
        </p:txBody>
      </p:sp>
      <p:pic>
        <p:nvPicPr>
          <p:cNvPr id="2050" name="Picture 2" descr="Image result for red curtains&quot;">
            <a:extLst>
              <a:ext uri="{FF2B5EF4-FFF2-40B4-BE49-F238E27FC236}">
                <a16:creationId xmlns:a16="http://schemas.microsoft.com/office/drawing/2014/main" id="{96318017-0BB4-4059-A3A7-AF20AF4500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1"/>
          <a:stretch/>
        </p:blipFill>
        <p:spPr bwMode="auto">
          <a:xfrm>
            <a:off x="1" y="-161599"/>
            <a:ext cx="9144000" cy="701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996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82578032-60B8-48CA-A361-AB1C7D25B5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6" y="-1539552"/>
            <a:ext cx="9065044" cy="9065044"/>
          </a:xfrm>
          <a:prstGeom prst="rect">
            <a:avLst/>
          </a:prstGeom>
        </p:spPr>
      </p:pic>
      <p:sp>
        <p:nvSpPr>
          <p:cNvPr id="2" name="כותרת 1"/>
          <p:cNvSpPr>
            <a:spLocks noGrp="1"/>
          </p:cNvSpPr>
          <p:nvPr>
            <p:ph type="ctrTitle"/>
          </p:nvPr>
        </p:nvSpPr>
        <p:spPr>
          <a:xfrm>
            <a:off x="683568" y="620688"/>
            <a:ext cx="7772400" cy="1470025"/>
          </a:xfrm>
        </p:spPr>
        <p:txBody>
          <a:bodyPr>
            <a:normAutofit/>
          </a:bodyPr>
          <a:lstStyle/>
          <a:p>
            <a:pPr algn="ctr"/>
            <a:r>
              <a:rPr lang="en-US" sz="5400" b="1" dirty="0">
                <a:effectLst>
                  <a:outerShdw blurRad="38100" dist="38100" dir="2700000" algn="tl">
                    <a:srgbClr val="000000">
                      <a:alpha val="43137"/>
                    </a:srgbClr>
                  </a:outerShdw>
                </a:effectLst>
                <a:latin typeface="Bradley Hand ITC" panose="03070402050302030203" pitchFamily="66" charset="0"/>
              </a:rPr>
              <a:t>FINAL</a:t>
            </a:r>
            <a:r>
              <a:rPr lang="he-IL" sz="5400" b="1" dirty="0">
                <a:effectLst>
                  <a:outerShdw blurRad="38100" dist="38100" dir="2700000" algn="tl">
                    <a:srgbClr val="000000">
                      <a:alpha val="43137"/>
                    </a:srgbClr>
                  </a:outerShdw>
                </a:effectLst>
                <a:latin typeface="Bradley Hand ITC" panose="03070402050302030203" pitchFamily="66" charset="0"/>
              </a:rPr>
              <a:t>_</a:t>
            </a:r>
            <a:r>
              <a:rPr lang="en-US" sz="5400" b="1" dirty="0">
                <a:effectLst>
                  <a:outerShdw blurRad="38100" dist="38100" dir="2700000" algn="tl">
                    <a:srgbClr val="000000">
                      <a:alpha val="43137"/>
                    </a:srgbClr>
                  </a:outerShdw>
                </a:effectLst>
                <a:latin typeface="Bradley Hand ITC" panose="03070402050302030203" pitchFamily="66" charset="0"/>
              </a:rPr>
              <a:t>PORT</a:t>
            </a:r>
            <a:endParaRPr lang="he-IL" sz="5400" b="1" dirty="0">
              <a:effectLst>
                <a:outerShdw blurRad="38100" dist="38100" dir="2700000" algn="tl">
                  <a:srgbClr val="000000">
                    <a:alpha val="43137"/>
                  </a:srgbClr>
                </a:outerShdw>
              </a:effectLst>
              <a:latin typeface="Bradley Hand ITC" panose="03070402050302030203" pitchFamily="66" charset="0"/>
            </a:endParaRPr>
          </a:p>
        </p:txBody>
      </p:sp>
      <p:sp>
        <p:nvSpPr>
          <p:cNvPr id="3" name="כותרת משנה 2"/>
          <p:cNvSpPr>
            <a:spLocks noGrp="1"/>
          </p:cNvSpPr>
          <p:nvPr>
            <p:ph type="subTitle" idx="1"/>
          </p:nvPr>
        </p:nvSpPr>
        <p:spPr>
          <a:xfrm>
            <a:off x="1619672" y="3212976"/>
            <a:ext cx="6400800" cy="2448272"/>
          </a:xfrm>
        </p:spPr>
        <p:txBody>
          <a:bodyPr>
            <a:normAutofit/>
          </a:bodyPr>
          <a:lstStyle/>
          <a:p>
            <a:pPr rtl="1"/>
            <a:r>
              <a:rPr lang="he-IL" dirty="0"/>
              <a:t>שם התלמיד:	אייל מלמוד</a:t>
            </a:r>
          </a:p>
          <a:p>
            <a:pPr rtl="1"/>
            <a:r>
              <a:rPr lang="he-IL" dirty="0"/>
              <a:t>שם המורה: 	יריב דגן</a:t>
            </a:r>
          </a:p>
          <a:p>
            <a:pPr rtl="1"/>
            <a:r>
              <a:rPr lang="he-IL" dirty="0"/>
              <a:t>			שנה"ל תש"ף</a:t>
            </a:r>
          </a:p>
        </p:txBody>
      </p:sp>
      <p:pic>
        <p:nvPicPr>
          <p:cNvPr id="4" name="תמונה 3" descr="לוגו עמיאסף.jpg"/>
          <p:cNvPicPr>
            <a:picLocks noChangeAspect="1"/>
          </p:cNvPicPr>
          <p:nvPr/>
        </p:nvPicPr>
        <p:blipFill>
          <a:blip r:embed="rId4" cstate="print"/>
          <a:stretch>
            <a:fillRect/>
          </a:stretch>
        </p:blipFill>
        <p:spPr>
          <a:xfrm>
            <a:off x="7505700" y="6257925"/>
            <a:ext cx="1638300" cy="600075"/>
          </a:xfrm>
          <a:prstGeom prst="rect">
            <a:avLst/>
          </a:prstGeom>
        </p:spPr>
      </p:pic>
      <p:pic>
        <p:nvPicPr>
          <p:cNvPr id="7" name="תמונה 6">
            <a:extLst>
              <a:ext uri="{FF2B5EF4-FFF2-40B4-BE49-F238E27FC236}">
                <a16:creationId xmlns:a16="http://schemas.microsoft.com/office/drawing/2014/main" id="{13739863-6831-4DD3-9CF7-FF56A7C80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36" y="-273422"/>
            <a:ext cx="1826957" cy="182695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rtl="1"/>
            <a:r>
              <a:rPr lang="he-IL" dirty="0"/>
              <a:t>יצירת פלטפורמה למשחקים מרובי משתתפים דרך האינטרנט</a:t>
            </a:r>
          </a:p>
        </p:txBody>
      </p:sp>
      <p:sp>
        <p:nvSpPr>
          <p:cNvPr id="3" name="מציין מיקום תוכן 2"/>
          <p:cNvSpPr>
            <a:spLocks noGrp="1"/>
          </p:cNvSpPr>
          <p:nvPr>
            <p:ph idx="1"/>
          </p:nvPr>
        </p:nvSpPr>
        <p:spPr/>
        <p:txBody>
          <a:bodyPr/>
          <a:lstStyle/>
          <a:p>
            <a:pPr algn="r" rtl="1"/>
            <a:r>
              <a:rPr lang="he-IL" dirty="0"/>
              <a:t>לאפשר לפרויקטים אחרים להשתמש בפלטפורמה</a:t>
            </a:r>
          </a:p>
          <a:p>
            <a:pPr algn="r" rtl="1"/>
            <a:r>
              <a:rPr lang="he-IL" dirty="0"/>
              <a:t>אפשרות הרצה חלקה </a:t>
            </a:r>
          </a:p>
          <a:p>
            <a:pPr algn="r" rtl="1"/>
            <a:r>
              <a:rPr lang="he-IL" dirty="0"/>
              <a:t>אפשרות להוסיף עוד משחקים לפלטפורמה</a:t>
            </a:r>
          </a:p>
          <a:p>
            <a:pPr algn="r" rtl="1"/>
            <a:r>
              <a:rPr lang="he-IL" dirty="0"/>
              <a:t>בניית משחק</a:t>
            </a:r>
          </a:p>
        </p:txBody>
      </p:sp>
      <p:pic>
        <p:nvPicPr>
          <p:cNvPr id="5" name="תמונה 4">
            <a:extLst>
              <a:ext uri="{FF2B5EF4-FFF2-40B4-BE49-F238E27FC236}">
                <a16:creationId xmlns:a16="http://schemas.microsoft.com/office/drawing/2014/main" id="{CDBD8B71-47E6-4C4D-97A1-76A82A1348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536" y="-273422"/>
            <a:ext cx="1826957" cy="1826957"/>
          </a:xfrm>
          <a:prstGeom prst="rect">
            <a:avLst/>
          </a:prstGeom>
        </p:spPr>
      </p:pic>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user icon&quot;">
            <a:extLst>
              <a:ext uri="{FF2B5EF4-FFF2-40B4-BE49-F238E27FC236}">
                <a16:creationId xmlns:a16="http://schemas.microsoft.com/office/drawing/2014/main" id="{F7D94B54-C41F-4169-8180-75B405C94E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18" t="3778" r="6713" b="6239"/>
          <a:stretch/>
        </p:blipFill>
        <p:spPr bwMode="auto">
          <a:xfrm>
            <a:off x="7011564" y="4086332"/>
            <a:ext cx="1880916" cy="19349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erver transparent background&quot;">
            <a:extLst>
              <a:ext uri="{FF2B5EF4-FFF2-40B4-BE49-F238E27FC236}">
                <a16:creationId xmlns:a16="http://schemas.microsoft.com/office/drawing/2014/main" id="{5F432E29-44F3-4C95-A2EF-F3B42C5A5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458" y="2160744"/>
            <a:ext cx="2150368" cy="21503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ser&quot;">
            <a:extLst>
              <a:ext uri="{FF2B5EF4-FFF2-40B4-BE49-F238E27FC236}">
                <a16:creationId xmlns:a16="http://schemas.microsoft.com/office/drawing/2014/main" id="{358159FC-F9A6-4D1D-9A58-61BA1E7F94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46" r="14092" b="12276"/>
          <a:stretch/>
        </p:blipFill>
        <p:spPr bwMode="auto">
          <a:xfrm>
            <a:off x="7205555" y="366612"/>
            <a:ext cx="1512168" cy="18382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ser&quot;">
            <a:extLst>
              <a:ext uri="{FF2B5EF4-FFF2-40B4-BE49-F238E27FC236}">
                <a16:creationId xmlns:a16="http://schemas.microsoft.com/office/drawing/2014/main" id="{C499AA0D-529F-402C-B4BB-99D95965688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623"/>
          <a:stretch/>
        </p:blipFill>
        <p:spPr bwMode="auto">
          <a:xfrm>
            <a:off x="395536" y="2385524"/>
            <a:ext cx="1656184" cy="170080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מחבר: מעוקל 33">
            <a:extLst>
              <a:ext uri="{FF2B5EF4-FFF2-40B4-BE49-F238E27FC236}">
                <a16:creationId xmlns:a16="http://schemas.microsoft.com/office/drawing/2014/main" id="{8C126DAC-B921-491D-A4F9-EF183C480CCB}"/>
              </a:ext>
            </a:extLst>
          </p:cNvPr>
          <p:cNvCxnSpPr>
            <a:cxnSpLocks/>
            <a:stCxn id="1026" idx="3"/>
          </p:cNvCxnSpPr>
          <p:nvPr/>
        </p:nvCxnSpPr>
        <p:spPr>
          <a:xfrm flipV="1">
            <a:off x="5606826" y="1285738"/>
            <a:ext cx="1598729" cy="1950190"/>
          </a:xfrm>
          <a:prstGeom prst="curvedConnector3">
            <a:avLst/>
          </a:prstGeom>
          <a:ln w="76200">
            <a:solidFill>
              <a:schemeClr val="accent5">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מחבר חץ ישר 37">
            <a:extLst>
              <a:ext uri="{FF2B5EF4-FFF2-40B4-BE49-F238E27FC236}">
                <a16:creationId xmlns:a16="http://schemas.microsoft.com/office/drawing/2014/main" id="{81C63359-E5B3-4763-B4E2-AFEE965F64E3}"/>
              </a:ext>
            </a:extLst>
          </p:cNvPr>
          <p:cNvCxnSpPr>
            <a:cxnSpLocks/>
            <a:stCxn id="1026" idx="1"/>
          </p:cNvCxnSpPr>
          <p:nvPr/>
        </p:nvCxnSpPr>
        <p:spPr>
          <a:xfrm flipH="1">
            <a:off x="1862956" y="3235928"/>
            <a:ext cx="1593502" cy="0"/>
          </a:xfrm>
          <a:prstGeom prst="straightConnector1">
            <a:avLst/>
          </a:prstGeom>
          <a:ln w="76200">
            <a:solidFill>
              <a:schemeClr val="accent5">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תיבת טקסט 39">
            <a:extLst>
              <a:ext uri="{FF2B5EF4-FFF2-40B4-BE49-F238E27FC236}">
                <a16:creationId xmlns:a16="http://schemas.microsoft.com/office/drawing/2014/main" id="{7CC4BA4F-7BB8-4563-94CA-D1136DB1C353}"/>
              </a:ext>
            </a:extLst>
          </p:cNvPr>
          <p:cNvSpPr txBox="1"/>
          <p:nvPr/>
        </p:nvSpPr>
        <p:spPr>
          <a:xfrm>
            <a:off x="6775326" y="5911831"/>
            <a:ext cx="2311531" cy="954107"/>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Game Server / Host</a:t>
            </a:r>
            <a:endParaRPr lang="en-US" b="1" dirty="0">
              <a:effectLst>
                <a:outerShdw blurRad="38100" dist="38100" dir="2700000" algn="tl">
                  <a:srgbClr val="000000">
                    <a:alpha val="43137"/>
                  </a:srgbClr>
                </a:outerShdw>
              </a:effectLst>
            </a:endParaRPr>
          </a:p>
        </p:txBody>
      </p:sp>
      <p:cxnSp>
        <p:nvCxnSpPr>
          <p:cNvPr id="43" name="מחבר: מעוקל 42">
            <a:extLst>
              <a:ext uri="{FF2B5EF4-FFF2-40B4-BE49-F238E27FC236}">
                <a16:creationId xmlns:a16="http://schemas.microsoft.com/office/drawing/2014/main" id="{8AC3D543-75EA-4E08-B04F-0FA7D500D694}"/>
              </a:ext>
            </a:extLst>
          </p:cNvPr>
          <p:cNvCxnSpPr>
            <a:stCxn id="1032" idx="1"/>
            <a:endCxn id="1030" idx="2"/>
          </p:cNvCxnSpPr>
          <p:nvPr/>
        </p:nvCxnSpPr>
        <p:spPr>
          <a:xfrm rot="10800000">
            <a:off x="1223628" y="4086332"/>
            <a:ext cx="5787936" cy="967478"/>
          </a:xfrm>
          <a:prstGeom prst="curvedConnector2">
            <a:avLst/>
          </a:prstGeom>
          <a:ln w="76200">
            <a:solidFill>
              <a:srgbClr val="E7C1F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תיבת טקסט 47">
            <a:extLst>
              <a:ext uri="{FF2B5EF4-FFF2-40B4-BE49-F238E27FC236}">
                <a16:creationId xmlns:a16="http://schemas.microsoft.com/office/drawing/2014/main" id="{C72F19F8-C685-419F-B4E2-1D4F837A6D32}"/>
              </a:ext>
            </a:extLst>
          </p:cNvPr>
          <p:cNvSpPr txBox="1"/>
          <p:nvPr/>
        </p:nvSpPr>
        <p:spPr>
          <a:xfrm>
            <a:off x="3867290" y="1737613"/>
            <a:ext cx="1409419"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Server</a:t>
            </a:r>
            <a:endParaRPr lang="en-US" b="1" dirty="0">
              <a:effectLst>
                <a:outerShdw blurRad="38100" dist="38100" dir="2700000" algn="tl">
                  <a:srgbClr val="000000">
                    <a:alpha val="43137"/>
                  </a:srgbClr>
                </a:outerShdw>
              </a:effectLst>
            </a:endParaRPr>
          </a:p>
        </p:txBody>
      </p:sp>
      <p:sp>
        <p:nvSpPr>
          <p:cNvPr id="49" name="תיבת טקסט 48">
            <a:extLst>
              <a:ext uri="{FF2B5EF4-FFF2-40B4-BE49-F238E27FC236}">
                <a16:creationId xmlns:a16="http://schemas.microsoft.com/office/drawing/2014/main" id="{496DA299-D0B4-464C-9E3E-59E1E11C5AE0}"/>
              </a:ext>
            </a:extLst>
          </p:cNvPr>
          <p:cNvSpPr txBox="1"/>
          <p:nvPr/>
        </p:nvSpPr>
        <p:spPr>
          <a:xfrm>
            <a:off x="542965" y="1899134"/>
            <a:ext cx="1409419"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User</a:t>
            </a:r>
            <a:endParaRPr lang="en-US" b="1" dirty="0">
              <a:effectLst>
                <a:outerShdw blurRad="38100" dist="38100" dir="2700000" algn="tl">
                  <a:srgbClr val="000000">
                    <a:alpha val="43137"/>
                  </a:srgbClr>
                </a:outerShdw>
              </a:effectLst>
            </a:endParaRPr>
          </a:p>
        </p:txBody>
      </p:sp>
      <p:sp>
        <p:nvSpPr>
          <p:cNvPr id="50" name="תיבת טקסט 49">
            <a:extLst>
              <a:ext uri="{FF2B5EF4-FFF2-40B4-BE49-F238E27FC236}">
                <a16:creationId xmlns:a16="http://schemas.microsoft.com/office/drawing/2014/main" id="{E52E8A03-FCFD-4F9C-B5B3-7A57CAFDC82B}"/>
              </a:ext>
            </a:extLst>
          </p:cNvPr>
          <p:cNvSpPr txBox="1"/>
          <p:nvPr/>
        </p:nvSpPr>
        <p:spPr>
          <a:xfrm>
            <a:off x="7226383" y="-20126"/>
            <a:ext cx="1409419"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User</a:t>
            </a:r>
            <a:endParaRPr lang="en-US" b="1" dirty="0">
              <a:effectLst>
                <a:outerShdw blurRad="38100" dist="38100" dir="2700000" algn="tl">
                  <a:srgbClr val="000000">
                    <a:alpha val="43137"/>
                  </a:srgbClr>
                </a:outerShdw>
              </a:effectLst>
            </a:endParaRPr>
          </a:p>
        </p:txBody>
      </p:sp>
      <p:sp>
        <p:nvSpPr>
          <p:cNvPr id="44" name="תיבת טקסט 43">
            <a:extLst>
              <a:ext uri="{FF2B5EF4-FFF2-40B4-BE49-F238E27FC236}">
                <a16:creationId xmlns:a16="http://schemas.microsoft.com/office/drawing/2014/main" id="{ECFE5EBA-A1EF-4497-B890-C417F779CA61}"/>
              </a:ext>
            </a:extLst>
          </p:cNvPr>
          <p:cNvSpPr txBox="1"/>
          <p:nvPr/>
        </p:nvSpPr>
        <p:spPr>
          <a:xfrm>
            <a:off x="3203848" y="4845052"/>
            <a:ext cx="1152128" cy="461665"/>
          </a:xfrm>
          <a:prstGeom prst="rect">
            <a:avLst/>
          </a:prstGeom>
          <a:noFill/>
        </p:spPr>
        <p:txBody>
          <a:bodyPr wrap="square" rtlCol="0">
            <a:spAutoFit/>
          </a:bodyPr>
          <a:lstStyle/>
          <a:p>
            <a:r>
              <a:rPr lang="en-US" sz="2400" dirty="0"/>
              <a:t>Process</a:t>
            </a:r>
          </a:p>
        </p:txBody>
      </p:sp>
      <p:sp>
        <p:nvSpPr>
          <p:cNvPr id="52" name="תיבת טקסט 51">
            <a:extLst>
              <a:ext uri="{FF2B5EF4-FFF2-40B4-BE49-F238E27FC236}">
                <a16:creationId xmlns:a16="http://schemas.microsoft.com/office/drawing/2014/main" id="{626C0B30-E520-4F59-8227-917C64EB182C}"/>
              </a:ext>
            </a:extLst>
          </p:cNvPr>
          <p:cNvSpPr txBox="1"/>
          <p:nvPr/>
        </p:nvSpPr>
        <p:spPr>
          <a:xfrm rot="18238945">
            <a:off x="5268164" y="2645422"/>
            <a:ext cx="2374919" cy="338554"/>
          </a:xfrm>
          <a:prstGeom prst="rect">
            <a:avLst/>
          </a:prstGeom>
          <a:noFill/>
        </p:spPr>
        <p:txBody>
          <a:bodyPr wrap="square" rtlCol="0">
            <a:spAutoFit/>
          </a:bodyPr>
          <a:lstStyle/>
          <a:p>
            <a:r>
              <a:rPr lang="en-US" sz="1600" dirty="0"/>
              <a:t>Host / Client information</a:t>
            </a:r>
          </a:p>
        </p:txBody>
      </p:sp>
      <p:sp>
        <p:nvSpPr>
          <p:cNvPr id="53" name="תיבת טקסט 52">
            <a:extLst>
              <a:ext uri="{FF2B5EF4-FFF2-40B4-BE49-F238E27FC236}">
                <a16:creationId xmlns:a16="http://schemas.microsoft.com/office/drawing/2014/main" id="{4B462C22-FFA3-465F-A99A-9A242C9AD2B1}"/>
              </a:ext>
            </a:extLst>
          </p:cNvPr>
          <p:cNvSpPr txBox="1"/>
          <p:nvPr/>
        </p:nvSpPr>
        <p:spPr>
          <a:xfrm rot="18354206">
            <a:off x="5653637" y="1570417"/>
            <a:ext cx="1349525" cy="338554"/>
          </a:xfrm>
          <a:prstGeom prst="rect">
            <a:avLst/>
          </a:prstGeom>
          <a:noFill/>
        </p:spPr>
        <p:txBody>
          <a:bodyPr wrap="square" rtlCol="0">
            <a:spAutoFit/>
          </a:bodyPr>
          <a:lstStyle/>
          <a:p>
            <a:r>
              <a:rPr lang="en-US" sz="1600" dirty="0"/>
              <a:t>First contact</a:t>
            </a:r>
          </a:p>
        </p:txBody>
      </p:sp>
      <p:sp>
        <p:nvSpPr>
          <p:cNvPr id="54" name="תיבת טקסט 53">
            <a:extLst>
              <a:ext uri="{FF2B5EF4-FFF2-40B4-BE49-F238E27FC236}">
                <a16:creationId xmlns:a16="http://schemas.microsoft.com/office/drawing/2014/main" id="{C19A7CFF-76E3-46FF-88E0-2947D61C888B}"/>
              </a:ext>
            </a:extLst>
          </p:cNvPr>
          <p:cNvSpPr txBox="1"/>
          <p:nvPr/>
        </p:nvSpPr>
        <p:spPr>
          <a:xfrm>
            <a:off x="1907670" y="3294602"/>
            <a:ext cx="1593502" cy="338554"/>
          </a:xfrm>
          <a:prstGeom prst="rect">
            <a:avLst/>
          </a:prstGeom>
          <a:noFill/>
        </p:spPr>
        <p:txBody>
          <a:bodyPr wrap="square" rtlCol="0">
            <a:spAutoFit/>
          </a:bodyPr>
          <a:lstStyle/>
          <a:p>
            <a:r>
              <a:rPr lang="en-US" sz="1600" dirty="0"/>
              <a:t>Host information</a:t>
            </a:r>
          </a:p>
        </p:txBody>
      </p:sp>
      <p:sp>
        <p:nvSpPr>
          <p:cNvPr id="55" name="תיבת טקסט 54">
            <a:extLst>
              <a:ext uri="{FF2B5EF4-FFF2-40B4-BE49-F238E27FC236}">
                <a16:creationId xmlns:a16="http://schemas.microsoft.com/office/drawing/2014/main" id="{B59B0F51-CED7-40C9-85B7-30BD80B21180}"/>
              </a:ext>
            </a:extLst>
          </p:cNvPr>
          <p:cNvSpPr txBox="1"/>
          <p:nvPr/>
        </p:nvSpPr>
        <p:spPr>
          <a:xfrm>
            <a:off x="2051720" y="2882130"/>
            <a:ext cx="1349525" cy="338554"/>
          </a:xfrm>
          <a:prstGeom prst="rect">
            <a:avLst/>
          </a:prstGeom>
          <a:noFill/>
        </p:spPr>
        <p:txBody>
          <a:bodyPr wrap="square" rtlCol="0">
            <a:spAutoFit/>
          </a:bodyPr>
          <a:lstStyle/>
          <a:p>
            <a:r>
              <a:rPr lang="en-US" sz="1600" dirty="0"/>
              <a:t>First contact</a:t>
            </a:r>
          </a:p>
        </p:txBody>
      </p:sp>
      <p:sp>
        <p:nvSpPr>
          <p:cNvPr id="45" name="חץ: ימינה 44">
            <a:extLst>
              <a:ext uri="{FF2B5EF4-FFF2-40B4-BE49-F238E27FC236}">
                <a16:creationId xmlns:a16="http://schemas.microsoft.com/office/drawing/2014/main" id="{EBF2D7CC-8755-45BD-A540-D05ED263C190}"/>
              </a:ext>
            </a:extLst>
          </p:cNvPr>
          <p:cNvSpPr/>
          <p:nvPr/>
        </p:nvSpPr>
        <p:spPr>
          <a:xfrm rot="10800000">
            <a:off x="2374119" y="3562236"/>
            <a:ext cx="566772" cy="149448"/>
          </a:xfrm>
          <a:prstGeom prst="rightArrow">
            <a:avLst/>
          </a:prstGeom>
          <a:solidFill>
            <a:schemeClr val="accent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חץ: ימינה 57">
            <a:extLst>
              <a:ext uri="{FF2B5EF4-FFF2-40B4-BE49-F238E27FC236}">
                <a16:creationId xmlns:a16="http://schemas.microsoft.com/office/drawing/2014/main" id="{40AB9B9B-E593-4963-81DC-3F0DAFFB5BA8}"/>
              </a:ext>
            </a:extLst>
          </p:cNvPr>
          <p:cNvSpPr/>
          <p:nvPr/>
        </p:nvSpPr>
        <p:spPr>
          <a:xfrm rot="18139016">
            <a:off x="6360046" y="2867420"/>
            <a:ext cx="566772" cy="149448"/>
          </a:xfrm>
          <a:prstGeom prst="rightArrow">
            <a:avLst/>
          </a:prstGeom>
          <a:solidFill>
            <a:schemeClr val="accent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חץ: ימינה 58">
            <a:extLst>
              <a:ext uri="{FF2B5EF4-FFF2-40B4-BE49-F238E27FC236}">
                <a16:creationId xmlns:a16="http://schemas.microsoft.com/office/drawing/2014/main" id="{EBF6FB7E-3044-4944-8152-C78BE378B6BD}"/>
              </a:ext>
            </a:extLst>
          </p:cNvPr>
          <p:cNvSpPr/>
          <p:nvPr/>
        </p:nvSpPr>
        <p:spPr>
          <a:xfrm>
            <a:off x="2329912" y="2843856"/>
            <a:ext cx="566772" cy="149448"/>
          </a:xfrm>
          <a:prstGeom prst="rightArrow">
            <a:avLst/>
          </a:prstGeom>
          <a:solidFill>
            <a:schemeClr val="accent2"/>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חץ: ימינה 59">
            <a:extLst>
              <a:ext uri="{FF2B5EF4-FFF2-40B4-BE49-F238E27FC236}">
                <a16:creationId xmlns:a16="http://schemas.microsoft.com/office/drawing/2014/main" id="{5553A8B6-92DA-479D-B777-218CA7358C13}"/>
              </a:ext>
            </a:extLst>
          </p:cNvPr>
          <p:cNvSpPr/>
          <p:nvPr/>
        </p:nvSpPr>
        <p:spPr>
          <a:xfrm rot="7788399">
            <a:off x="5883978" y="1624035"/>
            <a:ext cx="566772" cy="149448"/>
          </a:xfrm>
          <a:prstGeom prst="rightArrow">
            <a:avLst/>
          </a:prstGeom>
          <a:solidFill>
            <a:schemeClr val="accent2"/>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תמונה 56">
            <a:extLst>
              <a:ext uri="{FF2B5EF4-FFF2-40B4-BE49-F238E27FC236}">
                <a16:creationId xmlns:a16="http://schemas.microsoft.com/office/drawing/2014/main" id="{D7B2C257-F7AE-4A18-BF51-A34C82B820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2536" y="-273422"/>
            <a:ext cx="1826957" cy="1826957"/>
          </a:xfrm>
          <a:prstGeom prst="rect">
            <a:avLst/>
          </a:prstGeom>
        </p:spPr>
      </p:pic>
      <p:cxnSp>
        <p:nvCxnSpPr>
          <p:cNvPr id="3" name="מחבר חץ ישר 2">
            <a:extLst>
              <a:ext uri="{FF2B5EF4-FFF2-40B4-BE49-F238E27FC236}">
                <a16:creationId xmlns:a16="http://schemas.microsoft.com/office/drawing/2014/main" id="{DC35A954-6525-43EB-AA60-FA9621278B93}"/>
              </a:ext>
            </a:extLst>
          </p:cNvPr>
          <p:cNvCxnSpPr>
            <a:cxnSpLocks/>
            <a:stCxn id="1028" idx="2"/>
            <a:endCxn id="1032" idx="0"/>
          </p:cNvCxnSpPr>
          <p:nvPr/>
        </p:nvCxnSpPr>
        <p:spPr>
          <a:xfrm flipH="1">
            <a:off x="7952022" y="2204864"/>
            <a:ext cx="9617" cy="1881468"/>
          </a:xfrm>
          <a:prstGeom prst="straightConnector1">
            <a:avLst/>
          </a:prstGeom>
          <a:ln w="76200">
            <a:solidFill>
              <a:srgbClr val="E7C1F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תיבת טקסט 24">
            <a:extLst>
              <a:ext uri="{FF2B5EF4-FFF2-40B4-BE49-F238E27FC236}">
                <a16:creationId xmlns:a16="http://schemas.microsoft.com/office/drawing/2014/main" id="{76FC8C9D-1D17-45B5-9A7C-C11E39C6EA19}"/>
              </a:ext>
            </a:extLst>
          </p:cNvPr>
          <p:cNvSpPr txBox="1"/>
          <p:nvPr/>
        </p:nvSpPr>
        <p:spPr>
          <a:xfrm rot="5400000">
            <a:off x="7230053" y="2914766"/>
            <a:ext cx="1152128" cy="461665"/>
          </a:xfrm>
          <a:prstGeom prst="rect">
            <a:avLst/>
          </a:prstGeom>
          <a:noFill/>
        </p:spPr>
        <p:txBody>
          <a:bodyPr wrap="square" rtlCol="0">
            <a:spAutoFit/>
          </a:bodyPr>
          <a:lstStyle/>
          <a:p>
            <a:r>
              <a:rPr lang="en-US" sz="2400" dirty="0"/>
              <a:t>Process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rtl="1"/>
            <a:r>
              <a:rPr lang="he-IL" dirty="0"/>
              <a:t>אתגרי הפרויקט</a:t>
            </a:r>
          </a:p>
        </p:txBody>
      </p:sp>
      <p:sp>
        <p:nvSpPr>
          <p:cNvPr id="3" name="מציין מיקום תוכן 2"/>
          <p:cNvSpPr>
            <a:spLocks noGrp="1"/>
          </p:cNvSpPr>
          <p:nvPr>
            <p:ph idx="1"/>
          </p:nvPr>
        </p:nvSpPr>
        <p:spPr/>
        <p:txBody>
          <a:bodyPr/>
          <a:lstStyle/>
          <a:p>
            <a:pPr algn="r" rtl="1"/>
            <a:r>
              <a:rPr lang="he-IL" dirty="0"/>
              <a:t>מה קורה כאשר שחקן מתנתק באמצע במשחק בו יש יותר מ 2 שחקנים.</a:t>
            </a:r>
          </a:p>
          <a:p>
            <a:pPr algn="r" rtl="1"/>
            <a:r>
              <a:rPr lang="he-IL" dirty="0"/>
              <a:t>באיזה שפה להשתמש ואיך אם קיימת אפשרות לשלב בין שפות ולמידת שפות.</a:t>
            </a:r>
          </a:p>
          <a:p>
            <a:pPr algn="r" rtl="1"/>
            <a:r>
              <a:rPr lang="he-IL" dirty="0"/>
              <a:t>אם קיים משחק שהוא רץ על זמן אמת איך לתאם בין השחקנים עם הדילי הנמוך ביותר.</a:t>
            </a:r>
          </a:p>
          <a:p>
            <a:pPr algn="r" rtl="1"/>
            <a:r>
              <a:rPr lang="he-IL" dirty="0"/>
              <a:t>מה קורה עם ה-</a:t>
            </a:r>
            <a:r>
              <a:rPr lang="en-US" dirty="0"/>
              <a:t>Host</a:t>
            </a:r>
            <a:r>
              <a:rPr lang="he-IL" dirty="0"/>
              <a:t> מתנתק, האם ניתן להעביר את הזכות לשחקן אחר.</a:t>
            </a:r>
          </a:p>
          <a:p>
            <a:pPr algn="r" rtl="1"/>
            <a:r>
              <a:rPr lang="he-IL" dirty="0"/>
              <a:t>לוח זמנים עמוס עם בעיות לא צפויות.</a:t>
            </a:r>
            <a:endParaRPr lang="en-US" dirty="0"/>
          </a:p>
          <a:p>
            <a:pPr algn="r" rtl="1"/>
            <a:r>
              <a:rPr lang="he-IL" dirty="0"/>
              <a:t>ניהול מאגר של משתמשים קבועים ונתונים לגביהם.</a:t>
            </a:r>
          </a:p>
          <a:p>
            <a:pPr algn="r" rtl="1"/>
            <a:endParaRPr lang="he-IL" dirty="0"/>
          </a:p>
        </p:txBody>
      </p:sp>
      <p:pic>
        <p:nvPicPr>
          <p:cNvPr id="6" name="תמונה 5">
            <a:extLst>
              <a:ext uri="{FF2B5EF4-FFF2-40B4-BE49-F238E27FC236}">
                <a16:creationId xmlns:a16="http://schemas.microsoft.com/office/drawing/2014/main" id="{86DC6009-B2F6-46AE-A204-63BF7ED3E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536" y="-273422"/>
            <a:ext cx="1826957" cy="1826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dir="r"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825401"/>
            <a:ext cx="7772400" cy="1456267"/>
          </a:xfrm>
        </p:spPr>
        <p:txBody>
          <a:bodyPr/>
          <a:lstStyle/>
          <a:p>
            <a:pPr algn="r" rtl="1"/>
            <a:r>
              <a:rPr lang="he-IL" dirty="0"/>
              <a:t>התנתקות של אחד מהשחקנים במהלך משחק מרובה משתתפים</a:t>
            </a:r>
          </a:p>
        </p:txBody>
      </p:sp>
      <p:sp>
        <p:nvSpPr>
          <p:cNvPr id="3" name="מציין מיקום תוכן 2"/>
          <p:cNvSpPr>
            <a:spLocks noGrp="1"/>
          </p:cNvSpPr>
          <p:nvPr>
            <p:ph idx="1"/>
          </p:nvPr>
        </p:nvSpPr>
        <p:spPr/>
        <p:txBody>
          <a:bodyPr/>
          <a:lstStyle/>
          <a:p>
            <a:pPr algn="r" rtl="1"/>
            <a:r>
              <a:rPr lang="he-IL" dirty="0"/>
              <a:t>זה יכול ליצור בעיה לשאר השחקנים בצורה של קריסה או בעיות במשחק (בדומה למשימה שניתנה בקיץ) הפטרון הוא ליצור מערכת שתתמוך במצבים כאלה ותדע אם פשוט להמשיך במשחק בלעדיו ולנתק אותו מהמשחק ולהמשיך בו כמו שלא התחיל בו או בצורה של הודע שלא ניתן להמשיך במשחק יותר והפנייה חזרה למסך הראשי.</a:t>
            </a:r>
          </a:p>
        </p:txBody>
      </p:sp>
      <p:pic>
        <p:nvPicPr>
          <p:cNvPr id="6" name="תמונה 5">
            <a:extLst>
              <a:ext uri="{FF2B5EF4-FFF2-40B4-BE49-F238E27FC236}">
                <a16:creationId xmlns:a16="http://schemas.microsoft.com/office/drawing/2014/main" id="{7F315FB3-23A2-4DFE-93CE-9CF330A734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536" y="-273422"/>
            <a:ext cx="1826957" cy="18269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10A559-16F5-4831-86FD-109C85C16E06}"/>
              </a:ext>
            </a:extLst>
          </p:cNvPr>
          <p:cNvSpPr>
            <a:spLocks noGrp="1"/>
          </p:cNvSpPr>
          <p:nvPr>
            <p:ph type="title"/>
          </p:nvPr>
        </p:nvSpPr>
        <p:spPr/>
        <p:txBody>
          <a:bodyPr/>
          <a:lstStyle/>
          <a:p>
            <a:pPr algn="r" rtl="1"/>
            <a:r>
              <a:rPr lang="he-IL" dirty="0"/>
              <a:t>ניהול מאגר מידע זמין של המשתמשים</a:t>
            </a:r>
            <a:endParaRPr lang="en-US" dirty="0"/>
          </a:p>
        </p:txBody>
      </p:sp>
      <p:sp>
        <p:nvSpPr>
          <p:cNvPr id="3" name="מציין מיקום תוכן 2">
            <a:extLst>
              <a:ext uri="{FF2B5EF4-FFF2-40B4-BE49-F238E27FC236}">
                <a16:creationId xmlns:a16="http://schemas.microsoft.com/office/drawing/2014/main" id="{36B00218-0EFD-4575-994E-51E4462AAF12}"/>
              </a:ext>
            </a:extLst>
          </p:cNvPr>
          <p:cNvSpPr>
            <a:spLocks noGrp="1"/>
          </p:cNvSpPr>
          <p:nvPr>
            <p:ph idx="1"/>
          </p:nvPr>
        </p:nvSpPr>
        <p:spPr/>
        <p:txBody>
          <a:bodyPr/>
          <a:lstStyle/>
          <a:p>
            <a:pPr algn="r" rtl="1"/>
            <a:r>
              <a:rPr lang="he-IL" dirty="0"/>
              <a:t>יצירה של מערך של קבצים מחוץ לתוכנית ההרצה שניתן לגשת אליהם ממנה ובהם ישמרו הנתונים של המשתמשים כאשר יוספו משתמשים חדשים ייוצרו עברום קבצים חדשים ייחודם להם.</a:t>
            </a:r>
            <a:endParaRPr lang="en-US" dirty="0"/>
          </a:p>
        </p:txBody>
      </p:sp>
      <p:pic>
        <p:nvPicPr>
          <p:cNvPr id="4" name="תמונה 3">
            <a:extLst>
              <a:ext uri="{FF2B5EF4-FFF2-40B4-BE49-F238E27FC236}">
                <a16:creationId xmlns:a16="http://schemas.microsoft.com/office/drawing/2014/main" id="{8C8D64A2-C50B-42DF-9D22-4544026A9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536" y="-273422"/>
            <a:ext cx="1826957" cy="1826957"/>
          </a:xfrm>
          <a:prstGeom prst="rect">
            <a:avLst/>
          </a:prstGeom>
        </p:spPr>
      </p:pic>
    </p:spTree>
    <p:extLst>
      <p:ext uri="{BB962C8B-B14F-4D97-AF65-F5344CB8AC3E}">
        <p14:creationId xmlns:p14="http://schemas.microsoft.com/office/powerpoint/2010/main" val="315681439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646421" y="153942"/>
            <a:ext cx="1826957" cy="972228"/>
          </a:xfrm>
        </p:spPr>
        <p:txBody>
          <a:bodyPr/>
          <a:lstStyle/>
          <a:p>
            <a:pPr algn="ctr" rtl="1"/>
            <a:r>
              <a:rPr lang="en-US" sz="3600" b="1" dirty="0">
                <a:effectLst>
                  <a:outerShdw blurRad="38100" dist="38100" dir="2700000" algn="tl">
                    <a:srgbClr val="000000">
                      <a:alpha val="43137"/>
                    </a:srgbClr>
                  </a:outerShdw>
                </a:effectLst>
                <a:latin typeface="Castellar" panose="020A0402060406010301" pitchFamily="18" charset="0"/>
              </a:rPr>
              <a:t>q</a:t>
            </a:r>
            <a:r>
              <a:rPr lang="en-US" dirty="0">
                <a:latin typeface="Castellar" panose="020A0402060406010301" pitchFamily="18" charset="0"/>
              </a:rPr>
              <a:t>&amp;</a:t>
            </a:r>
            <a:r>
              <a:rPr lang="en-US" sz="4000" b="1" dirty="0">
                <a:effectLst>
                  <a:outerShdw blurRad="38100" dist="38100" dir="2700000" algn="tl">
                    <a:srgbClr val="000000">
                      <a:alpha val="43137"/>
                    </a:srgbClr>
                  </a:outerShdw>
                </a:effectLst>
                <a:latin typeface="Castellar" panose="020A0402060406010301" pitchFamily="18" charset="0"/>
              </a:rPr>
              <a:t>a</a:t>
            </a:r>
            <a:endParaRPr lang="he-IL" dirty="0">
              <a:latin typeface="Castellar" panose="020A0402060406010301" pitchFamily="18" charset="0"/>
            </a:endParaRPr>
          </a:p>
        </p:txBody>
      </p:sp>
      <p:pic>
        <p:nvPicPr>
          <p:cNvPr id="7" name="תמונה 6">
            <a:extLst>
              <a:ext uri="{FF2B5EF4-FFF2-40B4-BE49-F238E27FC236}">
                <a16:creationId xmlns:a16="http://schemas.microsoft.com/office/drawing/2014/main" id="{F988F1F5-D74E-40DB-9A99-59FD8AB6AA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536" y="-273422"/>
            <a:ext cx="1826957" cy="1826957"/>
          </a:xfrm>
          <a:prstGeom prst="rect">
            <a:avLst/>
          </a:prstGeom>
        </p:spPr>
      </p:pic>
      <p:pic>
        <p:nvPicPr>
          <p:cNvPr id="1028" name="Picture 4">
            <a:extLst>
              <a:ext uri="{FF2B5EF4-FFF2-40B4-BE49-F238E27FC236}">
                <a16:creationId xmlns:a16="http://schemas.microsoft.com/office/drawing/2014/main" id="{C1D505B2-5757-4D94-8C1F-043EB3621DD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59900" y="428625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4DEA2F-9517-4006-8DC0-5D61ED3B4B3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420" y="3430944"/>
            <a:ext cx="4562320" cy="3421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DCB8FA4-F2DA-4C52-A985-3390B3D4E67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13963" y="284885"/>
            <a:ext cx="3960440"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62F7167-6989-481B-897F-18E047260584}"/>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559899" y="856076"/>
            <a:ext cx="4584101" cy="3438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מי">
  <a:themeElements>
    <a:clrScheme name="שמימי">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שמימי">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מימי">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שמימי</Template>
  <TotalTime>9323</TotalTime>
  <Words>256</Words>
  <Application>Microsoft Office PowerPoint</Application>
  <PresentationFormat>‫הצגה על המסך (4:3)</PresentationFormat>
  <Paragraphs>35</Paragraphs>
  <Slides>8</Slides>
  <Notes>2</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8</vt:i4>
      </vt:variant>
    </vt:vector>
  </HeadingPairs>
  <TitlesOfParts>
    <vt:vector size="14" baseType="lpstr">
      <vt:lpstr>Arial</vt:lpstr>
      <vt:lpstr>Bradley Hand ITC</vt:lpstr>
      <vt:lpstr>Calibri</vt:lpstr>
      <vt:lpstr>Calibri Light</vt:lpstr>
      <vt:lpstr>Castellar</vt:lpstr>
      <vt:lpstr>שמימי</vt:lpstr>
      <vt:lpstr>מצגת של PowerPoint‏</vt:lpstr>
      <vt:lpstr>FINAL_PORT</vt:lpstr>
      <vt:lpstr>יצירת פלטפורמה למשחקים מרובי משתתפים דרך האינטרנט</vt:lpstr>
      <vt:lpstr>מצגת של PowerPoint‏</vt:lpstr>
      <vt:lpstr>אתגרי הפרויקט</vt:lpstr>
      <vt:lpstr>התנתקות של אחד מהשחקנים במהלך משחק מרובה משתתפים</vt:lpstr>
      <vt:lpstr>ניהול מאגר מידע זמין של המשתמשים</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שם הפרויקט</dc:title>
  <dc:creator>user</dc:creator>
  <cp:lastModifiedBy>eyal melamud</cp:lastModifiedBy>
  <cp:revision>37</cp:revision>
  <dcterms:created xsi:type="dcterms:W3CDTF">2016-12-10T10:21:59Z</dcterms:created>
  <dcterms:modified xsi:type="dcterms:W3CDTF">2019-11-28T10:51:51Z</dcterms:modified>
</cp:coreProperties>
</file>